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7" r:id="rId5"/>
    <p:sldId id="256" r:id="rId6"/>
    <p:sldId id="268" r:id="rId7"/>
    <p:sldId id="257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lardi, Christina M." initials="GCM" lastIdx="12" clrIdx="0">
    <p:extLst>
      <p:ext uri="{19B8F6BF-5375-455C-9EA6-DF929625EA0E}">
        <p15:presenceInfo xmlns:p15="http://schemas.microsoft.com/office/powerpoint/2012/main" userId="S::galardcm@dhec.sc.gov::6f7bdf71-eeb3-47bb-9418-5bdce793d99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6B1A8-83FB-447A-9444-6F22EFEBF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684DD6-B49D-406C-8139-65C45C62B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043F4-3082-413D-BBDF-7D75D51F8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B273-2588-4785-BE7D-2D610754168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3A0DD-1B03-476D-B558-85714527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07FCA-B0CF-4D34-A148-013262885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8C8-6D70-4063-9FA4-093F9A5E1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BB971-2906-4D52-9512-15240507C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463486-F801-4B71-9CF1-3085B66DA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2F2EB-DF73-4096-9872-4CD795101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B273-2588-4785-BE7D-2D610754168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B0DEB-2DBD-48FE-B997-DC8E1A736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EE9EB-3821-4556-AB1F-896BE006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8C8-6D70-4063-9FA4-093F9A5E1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2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EF0DB0-1875-4BA2-B6B2-21F60E4D7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0A4A32-2FE6-423F-8D05-FB483EE2A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EE25C-EDE3-4A32-8540-844F2E3E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B273-2588-4785-BE7D-2D610754168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C1073-5DA1-4E95-840E-F8156E04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C304F-C854-4974-B591-EBE0BF26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8C8-6D70-4063-9FA4-093F9A5E1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2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BD729-2F9E-4A20-8307-193CD5772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7C360-8E30-4DBF-910A-23F205C90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B389D-D31D-4606-BC54-BB5EC669B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B273-2588-4785-BE7D-2D610754168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01F58-1816-4D03-B62D-7FC7253EE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500B3-3B78-418F-8AE9-EB1F6E234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8C8-6D70-4063-9FA4-093F9A5E1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1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20323-5C0A-4572-9EB2-DD56567C3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70DCA-9410-4F11-9AAA-97865FEE2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9F60E-868D-43FC-8E8E-B561928B5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B273-2588-4785-BE7D-2D610754168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064C0-FB88-4BA1-84B6-A9D6A92A3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58D54-3076-428C-9CB7-905EEF99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8C8-6D70-4063-9FA4-093F9A5E1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1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B7E41-EFEC-4D5D-BF09-7950D1279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8143F-824E-4670-8513-ACD5B0A7CB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E97CF-8A92-4EDB-8595-B0573B971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34A2E-2DB4-41D4-A6A2-6E8BFCADF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B273-2588-4785-BE7D-2D610754168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FE4EF-1A33-4917-AF4A-90A44E786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A927C-2710-4DFB-AC3E-6BD7D85A3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8C8-6D70-4063-9FA4-093F9A5E1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1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7059E-4BC8-405A-A2DF-491A238EC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719DA-DB37-4788-8845-F3661F195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DE183-C9A3-431A-BA37-E0015E1D2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5E9B70-DB38-4ECD-8DD3-9D5D50E3F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9EBAB6-7AF8-4209-A8CE-D97539951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4F9CF9-5971-4AEA-8F5A-45EE0AE1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B273-2588-4785-BE7D-2D610754168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55C0E2-26A7-411F-A4F4-8F894561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2B8C1C-058E-466E-9FBE-90C008AD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8C8-6D70-4063-9FA4-093F9A5E1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7D0C-AA63-446A-8DA6-ECED80BE2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A6FC66-AEF1-47F8-ADEE-CD89BF272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B273-2588-4785-BE7D-2D610754168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21D6E4-AC91-4313-B145-39D9A2EE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98ECC5-23E7-45A4-B859-3F35BEAA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8C8-6D70-4063-9FA4-093F9A5E1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9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6D8059-607F-40F2-B2E0-C3B20068A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B273-2588-4785-BE7D-2D610754168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EA8CBE-76EA-489C-B58F-D5AB7D7F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5AAC29-8163-497F-B539-41E838A9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8C8-6D70-4063-9FA4-093F9A5E1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2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9F745-A163-46F7-B471-1F8F653E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1231D-719A-4924-B9D2-3915A3C36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1D23B-D07F-4641-85F1-8A6485B34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17F95-50C5-470D-94C9-ABBBE9DF9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B273-2588-4785-BE7D-2D610754168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B4446-B333-4F81-94CB-A50AFB39C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A5F1D-A737-4B33-9704-8040C79D5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8C8-6D70-4063-9FA4-093F9A5E1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6D7AA-BFB3-4905-B11C-53406398F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29C8C-1B56-40A3-9B84-84C0A3D92C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DEC20-B95C-4B59-AE95-30533E68E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B4ECD-91F5-4762-947F-31EC46398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B273-2588-4785-BE7D-2D610754168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3D9D0-30C3-4665-80D4-6D05604FE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ED3610-C966-4B29-8D80-F64207455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8C8-6D70-4063-9FA4-093F9A5E1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5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2A2EAD-9C2D-4699-B5B2-671127F4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6BF0E-399D-4F54-BBC5-92C8BD99D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07CFE-1F21-4DD2-BE0B-6F49A7A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EB273-2588-4785-BE7D-2D610754168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E067E-04CD-4EFD-9963-79310AF502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8E0C8-491A-4ED5-BA0D-893D31A45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B18C8-6D70-4063-9FA4-093F9A5E1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1FD1C0A-F9EA-4BF3-8EF3-5BB19DC57756}"/>
              </a:ext>
            </a:extLst>
          </p:cNvPr>
          <p:cNvSpPr txBox="1"/>
          <p:nvPr/>
        </p:nvSpPr>
        <p:spPr>
          <a:xfrm>
            <a:off x="836452" y="3226320"/>
            <a:ext cx="31604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EMS Naloxone Administration Rate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74A143-49A7-4F84-864C-5E2EC6446A79}"/>
              </a:ext>
            </a:extLst>
          </p:cNvPr>
          <p:cNvSpPr txBox="1"/>
          <p:nvPr/>
        </p:nvSpPr>
        <p:spPr>
          <a:xfrm>
            <a:off x="4019267" y="3225430"/>
            <a:ext cx="38114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Opioid-involved Overdose Hospitalization Rate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070172-5305-4A6B-9B58-A16C7CCE9191}"/>
              </a:ext>
            </a:extLst>
          </p:cNvPr>
          <p:cNvSpPr txBox="1"/>
          <p:nvPr/>
        </p:nvSpPr>
        <p:spPr>
          <a:xfrm>
            <a:off x="8044037" y="3225429"/>
            <a:ext cx="33962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Opioid-involved Overdose Death Rate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E49F81-5BD7-4F27-8EFE-0654A33745B5}"/>
              </a:ext>
            </a:extLst>
          </p:cNvPr>
          <p:cNvSpPr txBox="1"/>
          <p:nvPr/>
        </p:nvSpPr>
        <p:spPr>
          <a:xfrm>
            <a:off x="3522955" y="3632570"/>
            <a:ext cx="4804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Opioid Overdose Burden Rankings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F01094-55C6-4EB0-9006-E0ED2250AB5B}"/>
              </a:ext>
            </a:extLst>
          </p:cNvPr>
          <p:cNvSpPr txBox="1"/>
          <p:nvPr/>
        </p:nvSpPr>
        <p:spPr>
          <a:xfrm>
            <a:off x="3049251" y="407401"/>
            <a:ext cx="6371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2019 Key Overdose Measures</a:t>
            </a:r>
          </a:p>
          <a:p>
            <a:pPr algn="ctr"/>
            <a:r>
              <a:rPr lang="en-US" sz="1600" b="1" i="1" dirty="0"/>
              <a:t>(rate per 100,000 population - darker color indicates higher burden)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8B3EEB-EC7E-46C6-83DD-D8E3063C89D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7316" y="1134543"/>
            <a:ext cx="3199131" cy="2057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0FB7E1B-157D-4BC8-9A81-6C4EE4DD863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75683" y="1134543"/>
            <a:ext cx="3170308" cy="2057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99D24F-D2D5-4705-9527-61E909FB1B3C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75228" y="1157799"/>
            <a:ext cx="3186461" cy="2057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F0C006-5A09-4BE1-9EDD-BACA299905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9267" y="4038301"/>
            <a:ext cx="4238107" cy="27432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CDC1EE3-DF33-4DBD-8F3F-455B48549571}"/>
              </a:ext>
            </a:extLst>
          </p:cNvPr>
          <p:cNvSpPr txBox="1"/>
          <p:nvPr/>
        </p:nvSpPr>
        <p:spPr>
          <a:xfrm>
            <a:off x="7839334" y="5711933"/>
            <a:ext cx="2775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Final overdose burden rankings calculated using the rankings from the 3 overdose measures; multiple counties tied in final rankings.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3E6EB07-10F1-47FB-9667-3E4890522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609756"/>
              </p:ext>
            </p:extLst>
          </p:nvPr>
        </p:nvGraphicFramePr>
        <p:xfrm>
          <a:off x="2575533" y="4576205"/>
          <a:ext cx="1600150" cy="2148840"/>
        </p:xfrm>
        <a:graphic>
          <a:graphicData uri="http://schemas.openxmlformats.org/drawingml/2006/table">
            <a:tbl>
              <a:tblPr/>
              <a:tblGrid>
                <a:gridCol w="1600150">
                  <a:extLst>
                    <a:ext uri="{9D8B030D-6E8A-4147-A177-3AD203B41FA5}">
                      <a16:colId xmlns:a16="http://schemas.microsoft.com/office/drawing/2014/main" val="236806309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 Counties</a:t>
                      </a:r>
                    </a:p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(tie) Georgetown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9059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(tie) Horry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6095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         Jasper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6557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         Pickens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7542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         Charleston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8901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(tie)  Chester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0479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(tie)  Williamsburg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7747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(tie)  Dillon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1942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(tie)  Laurens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1098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(tie) Greenville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274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31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C3BD0AC-8AA0-4752-8811-132C397F2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140" y="1127760"/>
            <a:ext cx="8575535" cy="5486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C1F40B-9275-4368-826E-E8DC0425FEAF}"/>
              </a:ext>
            </a:extLst>
          </p:cNvPr>
          <p:cNvSpPr txBox="1"/>
          <p:nvPr/>
        </p:nvSpPr>
        <p:spPr>
          <a:xfrm>
            <a:off x="3311349" y="232305"/>
            <a:ext cx="5569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Burden Measure- EMS Naloxone Administrations</a:t>
            </a:r>
          </a:p>
          <a:p>
            <a:pPr algn="ctr"/>
            <a:r>
              <a:rPr lang="en-US" sz="1600" b="1" i="1" dirty="0"/>
              <a:t>(Rate per 100,000 population)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EE7C936-674F-497E-B94A-46590C35D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914610"/>
              </p:ext>
            </p:extLst>
          </p:nvPr>
        </p:nvGraphicFramePr>
        <p:xfrm>
          <a:off x="1580427" y="3429000"/>
          <a:ext cx="1796998" cy="2301240"/>
        </p:xfrm>
        <a:graphic>
          <a:graphicData uri="http://schemas.openxmlformats.org/drawingml/2006/table">
            <a:tbl>
              <a:tblPr/>
              <a:tblGrid>
                <a:gridCol w="1796998">
                  <a:extLst>
                    <a:ext uri="{9D8B030D-6E8A-4147-A177-3AD203B41FA5}">
                      <a16:colId xmlns:a16="http://schemas.microsoft.com/office/drawing/2014/main" val="269660134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 Counties 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1.Fairfield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1552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Georgetown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8566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Horry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2756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Chester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404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Lancaster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2971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Jasper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625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Pickens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4327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Laurens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6650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Abbeville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779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 Greenville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9101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89F4D78-A60D-4483-8282-E72F606B32E1}"/>
              </a:ext>
            </a:extLst>
          </p:cNvPr>
          <p:cNvSpPr txBox="1"/>
          <p:nvPr/>
        </p:nvSpPr>
        <p:spPr>
          <a:xfrm>
            <a:off x="7953038" y="5582157"/>
            <a:ext cx="35365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Naloxone administration counted solely from EMS personnel; excludes naloxone administered from non-EMS entities or individuals; county administration count &amp; rate data available on Justplainkillers.com/data</a:t>
            </a:r>
          </a:p>
        </p:txBody>
      </p:sp>
    </p:spTree>
    <p:extLst>
      <p:ext uri="{BB962C8B-B14F-4D97-AF65-F5344CB8AC3E}">
        <p14:creationId xmlns:p14="http://schemas.microsoft.com/office/powerpoint/2010/main" val="405822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EDD7FD7-97B8-40B3-8E28-1D0F4CC21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901" y="1133723"/>
            <a:ext cx="8538438" cy="5486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4B93B0-5565-4B63-83C7-827A11FAF93E}"/>
              </a:ext>
            </a:extLst>
          </p:cNvPr>
          <p:cNvSpPr txBox="1"/>
          <p:nvPr/>
        </p:nvSpPr>
        <p:spPr>
          <a:xfrm>
            <a:off x="2752975" y="158082"/>
            <a:ext cx="6686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Burden Measure- Opioid-Involved Overdose Hospitalizations</a:t>
            </a:r>
          </a:p>
          <a:p>
            <a:pPr algn="ctr"/>
            <a:r>
              <a:rPr lang="en-US" sz="1600" b="1" i="1" dirty="0"/>
              <a:t>(Rate per 100,000 population)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B963A8C-011A-45B4-A4D1-5436CEBBE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331728"/>
              </p:ext>
            </p:extLst>
          </p:nvPr>
        </p:nvGraphicFramePr>
        <p:xfrm>
          <a:off x="1575935" y="3423037"/>
          <a:ext cx="1796998" cy="2301240"/>
        </p:xfrm>
        <a:graphic>
          <a:graphicData uri="http://schemas.openxmlformats.org/drawingml/2006/table">
            <a:tbl>
              <a:tblPr/>
              <a:tblGrid>
                <a:gridCol w="1796998">
                  <a:extLst>
                    <a:ext uri="{9D8B030D-6E8A-4147-A177-3AD203B41FA5}">
                      <a16:colId xmlns:a16="http://schemas.microsoft.com/office/drawing/2014/main" val="269660134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 Counties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Georgetown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1552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Williamsburg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8566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Horry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2756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Colleton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404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Chester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2971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Greenwood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625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Hampton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4327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Darlington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6650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Pickens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779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10.Marion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91018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B0CFA97-8CEA-4A2B-B54B-6F2C5427F43A}"/>
              </a:ext>
            </a:extLst>
          </p:cNvPr>
          <p:cNvSpPr txBox="1"/>
          <p:nvPr/>
        </p:nvSpPr>
        <p:spPr>
          <a:xfrm>
            <a:off x="7887145" y="5596743"/>
            <a:ext cx="3689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 hospitalization refers to an individual admitted to and discharged from an inpatient or emergency department setting due to overdosing on opioids; county hospitalization count &amp; rate data available on Justplainkillers.com/data</a:t>
            </a:r>
          </a:p>
        </p:txBody>
      </p:sp>
    </p:spTree>
    <p:extLst>
      <p:ext uri="{BB962C8B-B14F-4D97-AF65-F5344CB8AC3E}">
        <p14:creationId xmlns:p14="http://schemas.microsoft.com/office/powerpoint/2010/main" val="19682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018DE6-1678-4742-91A0-72F1FF517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445" y="1127760"/>
            <a:ext cx="8553934" cy="5486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5B94C9-E889-4C3E-A2DC-315F55A03031}"/>
              </a:ext>
            </a:extLst>
          </p:cNvPr>
          <p:cNvSpPr txBox="1"/>
          <p:nvPr/>
        </p:nvSpPr>
        <p:spPr>
          <a:xfrm>
            <a:off x="3231837" y="218710"/>
            <a:ext cx="5728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Burden Measure- Opioid-involved Overdose Deaths</a:t>
            </a:r>
          </a:p>
          <a:p>
            <a:pPr algn="ctr"/>
            <a:r>
              <a:rPr lang="en-US" sz="1600" b="1" i="1" dirty="0"/>
              <a:t>(Rate per 100,000 population)</a:t>
            </a:r>
          </a:p>
          <a:p>
            <a:pPr algn="ctr"/>
            <a:r>
              <a:rPr lang="en-US" sz="2000" b="1" dirty="0"/>
              <a:t>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8F1F20-00C0-4A4A-8DBF-BEE593AEB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514015"/>
              </p:ext>
            </p:extLst>
          </p:nvPr>
        </p:nvGraphicFramePr>
        <p:xfrm>
          <a:off x="1583346" y="3429000"/>
          <a:ext cx="1796998" cy="2301240"/>
        </p:xfrm>
        <a:graphic>
          <a:graphicData uri="http://schemas.openxmlformats.org/drawingml/2006/table">
            <a:tbl>
              <a:tblPr/>
              <a:tblGrid>
                <a:gridCol w="1796998">
                  <a:extLst>
                    <a:ext uri="{9D8B030D-6E8A-4147-A177-3AD203B41FA5}">
                      <a16:colId xmlns:a16="http://schemas.microsoft.com/office/drawing/2014/main" val="269660134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 Counties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Horry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1552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Lancaster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8566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Jasper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2756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Georgetown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404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Charleston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2971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Lee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625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Oconee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4327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Greenville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6650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Orangeburg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779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10.Dillon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91018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1A14BFE-8E80-4DC4-94CF-2647257A14B1}"/>
              </a:ext>
            </a:extLst>
          </p:cNvPr>
          <p:cNvSpPr txBox="1"/>
          <p:nvPr/>
        </p:nvSpPr>
        <p:spPr>
          <a:xfrm>
            <a:off x="7855268" y="5607417"/>
            <a:ext cx="3286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An opioid-involved overdose death is classified by ICD-10 cause-of-death codes; county mortality count &amp; rate data available on Justplainkillers.com/data</a:t>
            </a:r>
          </a:p>
        </p:txBody>
      </p:sp>
    </p:spTree>
    <p:extLst>
      <p:ext uri="{BB962C8B-B14F-4D97-AF65-F5344CB8AC3E}">
        <p14:creationId xmlns:p14="http://schemas.microsoft.com/office/powerpoint/2010/main" val="642731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EC678B-C6E8-436D-9AAC-1F08A3A84019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91254" y="1104850"/>
            <a:ext cx="8558784" cy="5486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85E35A-5ABE-4E61-B838-FEF63F95F7FF}"/>
              </a:ext>
            </a:extLst>
          </p:cNvPr>
          <p:cNvSpPr txBox="1"/>
          <p:nvPr/>
        </p:nvSpPr>
        <p:spPr>
          <a:xfrm>
            <a:off x="3693971" y="205790"/>
            <a:ext cx="4804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Opioid Overdose Burden Rankings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A5969E-27E0-49B8-B20D-718A6F8C090F}"/>
              </a:ext>
            </a:extLst>
          </p:cNvPr>
          <p:cNvSpPr txBox="1"/>
          <p:nvPr/>
        </p:nvSpPr>
        <p:spPr>
          <a:xfrm>
            <a:off x="7868386" y="5478639"/>
            <a:ext cx="3286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Final burden rankings are based on the average ranking for three overdose measures: EMS Naloxone administration rate, opioid-involved overdose hospitalization rate, and opioid-involved overdose death rate.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E2E9AA-0D90-4997-98AE-A03346DF7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337303"/>
              </p:ext>
            </p:extLst>
          </p:nvPr>
        </p:nvGraphicFramePr>
        <p:xfrm>
          <a:off x="1585014" y="3429000"/>
          <a:ext cx="1600150" cy="2301240"/>
        </p:xfrm>
        <a:graphic>
          <a:graphicData uri="http://schemas.openxmlformats.org/drawingml/2006/table">
            <a:tbl>
              <a:tblPr/>
              <a:tblGrid>
                <a:gridCol w="1600150">
                  <a:extLst>
                    <a:ext uri="{9D8B030D-6E8A-4147-A177-3AD203B41FA5}">
                      <a16:colId xmlns:a16="http://schemas.microsoft.com/office/drawing/2014/main" val="236806309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 Counties</a:t>
                      </a:r>
                    </a:p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(tie) Georgetown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9059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(tie) Horry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6095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         Jasper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6557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         Pickens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7542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         Charleston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8901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(tie)  Chester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0479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(tie)  Williamsburg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7747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(tie)  Dillon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1942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(tie)  Laurens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1098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(tie) Greenville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274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698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A10CF3465C6A4088F741450D2F2F9D" ma:contentTypeVersion="10" ma:contentTypeDescription="Create a new document." ma:contentTypeScope="" ma:versionID="d054a5845b091566ac95894b63c17e4a">
  <xsd:schema xmlns:xsd="http://www.w3.org/2001/XMLSchema" xmlns:xs="http://www.w3.org/2001/XMLSchema" xmlns:p="http://schemas.microsoft.com/office/2006/metadata/properties" xmlns:ns3="fff3487e-4724-4e83-91e8-d8e3ca6905af" xmlns:ns4="c33677e6-c3d2-4659-a63b-9bee5735d46e" targetNamespace="http://schemas.microsoft.com/office/2006/metadata/properties" ma:root="true" ma:fieldsID="e5f17fa5538e1b3318a460568c356f9d" ns3:_="" ns4:_="">
    <xsd:import namespace="fff3487e-4724-4e83-91e8-d8e3ca6905af"/>
    <xsd:import namespace="c33677e6-c3d2-4659-a63b-9bee5735d4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3487e-4724-4e83-91e8-d8e3ca6905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677e6-c3d2-4659-a63b-9bee5735d4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C03FCD-A97D-4236-88F0-7B03E25D7D21}">
  <ds:schemaRefs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c33677e6-c3d2-4659-a63b-9bee5735d46e"/>
    <ds:schemaRef ds:uri="fff3487e-4724-4e83-91e8-d8e3ca6905af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6F2D97F-7253-460E-A854-15CCF8FD80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7044F9-E687-47C6-A942-D055D69E9F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f3487e-4724-4e83-91e8-d8e3ca6905af"/>
    <ds:schemaRef ds:uri="c33677e6-c3d2-4659-a63b-9bee5735d4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418</Words>
  <Application>Microsoft Office PowerPoint</Application>
  <PresentationFormat>Widescreen</PresentationFormat>
  <Paragraphs>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Khan, Sazid</dc:creator>
  <cp:lastModifiedBy>Khan, Sazid</cp:lastModifiedBy>
  <cp:revision>33</cp:revision>
  <dcterms:created xsi:type="dcterms:W3CDTF">2021-01-26T17:38:04Z</dcterms:created>
  <dcterms:modified xsi:type="dcterms:W3CDTF">2021-02-09T20:13:46Z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0x010100C6A10CF3465C6A4088F741450D2F2F9D</vt:lpwstr>
  </property>
</Properties>
</file>